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379" r:id="rId2"/>
    <p:sldId id="413" r:id="rId3"/>
    <p:sldId id="399" r:id="rId4"/>
    <p:sldId id="416" r:id="rId5"/>
    <p:sldId id="404" r:id="rId6"/>
    <p:sldId id="418" r:id="rId7"/>
    <p:sldId id="428" r:id="rId8"/>
    <p:sldId id="419" r:id="rId9"/>
    <p:sldId id="421" r:id="rId10"/>
    <p:sldId id="423" r:id="rId11"/>
    <p:sldId id="424" r:id="rId12"/>
    <p:sldId id="425" r:id="rId13"/>
    <p:sldId id="426" r:id="rId14"/>
    <p:sldId id="427" r:id="rId15"/>
    <p:sldId id="412" r:id="rId16"/>
    <p:sldId id="414" r:id="rId17"/>
    <p:sldId id="415" r:id="rId18"/>
    <p:sldId id="406" r:id="rId19"/>
    <p:sldId id="407" r:id="rId20"/>
    <p:sldId id="408" r:id="rId21"/>
    <p:sldId id="409" r:id="rId22"/>
    <p:sldId id="405" r:id="rId23"/>
    <p:sldId id="410" r:id="rId24"/>
    <p:sldId id="411" r:id="rId25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8000"/>
    <a:srgbClr val="0000FF"/>
    <a:srgbClr val="FF6600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88259" autoAdjust="0"/>
  </p:normalViewPr>
  <p:slideViewPr>
    <p:cSldViewPr snapToGrid="0" snapToObjects="1">
      <p:cViewPr varScale="1">
        <p:scale>
          <a:sx n="67" d="100"/>
          <a:sy n="67" d="100"/>
        </p:scale>
        <p:origin x="126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30/07/2020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30/07/2020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954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4800" dirty="0"/>
              <a:t>????Key word Spotting???</a:t>
            </a:r>
            <a:endParaRPr lang="en-GB" altLang="it-IT" sz="48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276601"/>
            <a:ext cx="272458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54" y="3276601"/>
            <a:ext cx="241978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Rossi Michele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883" y="6162683"/>
            <a:ext cx="2906233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3" r="52000"/>
          <a:stretch/>
        </p:blipFill>
        <p:spPr>
          <a:xfrm>
            <a:off x="0" y="965529"/>
            <a:ext cx="9083335" cy="26187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Large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5968870"/>
                  </p:ext>
                </p:extLst>
              </p:nvPr>
            </p:nvGraphicFramePr>
            <p:xfrm>
              <a:off x="137160" y="353376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78267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000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99155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972152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452576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0,96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0,953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parameters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874,930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571,330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1,178,530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2,013,441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33,39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41,44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30,24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45,32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5968870"/>
                  </p:ext>
                </p:extLst>
              </p:nvPr>
            </p:nvGraphicFramePr>
            <p:xfrm>
              <a:off x="137160" y="353376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78267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000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99155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972152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452576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4762" t="-104800" r="-269048" b="-219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7950" t="-104800" r="-1674" b="-2192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0,96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0,953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parameters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874,930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571,330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1,178,530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2,013,441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33,39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41,44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30,24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45,32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25922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7" r="54557" b="36513"/>
          <a:stretch/>
        </p:blipFill>
        <p:spPr>
          <a:xfrm>
            <a:off x="272256" y="1052952"/>
            <a:ext cx="8599487" cy="26897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Medium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0831200"/>
                  </p:ext>
                </p:extLst>
              </p:nvPr>
            </p:nvGraphicFramePr>
            <p:xfrm>
              <a:off x="137160" y="3533767"/>
              <a:ext cx="8842372" cy="2804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78267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000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99155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0,943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0,95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0,922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parameters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469,398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262,998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399,233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0831200"/>
                  </p:ext>
                </p:extLst>
              </p:nvPr>
            </p:nvGraphicFramePr>
            <p:xfrm>
              <a:off x="137160" y="3533767"/>
              <a:ext cx="8842372" cy="2804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78267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000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99155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4762" t="-103968" r="-269048" b="-1825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3968" r="-1905" b="-1825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0,943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0,95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0,922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parameters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469,398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262,998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399,233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5508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54557" b="69843"/>
          <a:stretch/>
        </p:blipFill>
        <p:spPr>
          <a:xfrm>
            <a:off x="272256" y="1052952"/>
            <a:ext cx="8599487" cy="26897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Small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05168" y="6421493"/>
            <a:ext cx="55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1645417"/>
                  </p:ext>
                </p:extLst>
              </p:nvPr>
            </p:nvGraphicFramePr>
            <p:xfrm>
              <a:off x="137160" y="3533767"/>
              <a:ext cx="8842372" cy="2804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78267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16530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0,929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0,892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parameters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300,618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127,818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604,757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241,877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1645417"/>
                  </p:ext>
                </p:extLst>
              </p:nvPr>
            </p:nvGraphicFramePr>
            <p:xfrm>
              <a:off x="137160" y="3533767"/>
              <a:ext cx="8842372" cy="2804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78267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16530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0847" t="-103968" r="-310053" b="-1825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3968" r="-1905" b="-1825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0,929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0,892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parameters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300,618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127,818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604,757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241,877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6206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270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Conclusions: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tests showed that our model was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 CN vs AD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, that is an extraordinary results, because today to recognize if a person has Alzheimer different invasive medical tests must be done. With our model we need just a Magnetic Resonance.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Unfortunately we didn’t beat the state of the art.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Future Work: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hyper-parameters during training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Exploring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SinvConv</a:t>
            </a: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023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Thank You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130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>
                <a:solidFill>
                  <a:srgbClr val="000000"/>
                </a:solidFill>
                <a:latin typeface="Garamond" panose="02020404030301010803" pitchFamily="18" charset="0"/>
              </a:rPr>
              <a:t>13</a:t>
            </a:r>
            <a:endParaRPr lang="en-US" altLang="it-IT" sz="2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2426573"/>
            <a:ext cx="8599487" cy="20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Thanks for your attention!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7321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Image Extraction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139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MRI are 3D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so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to make them 2D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used the following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image extraction operation: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for a given voxel point, three patches of MRI 32x32 are extracted from the three planes, concatenated into a three-channel picture and resized in order to match the input size of the neural network.</a:t>
            </a:r>
          </a:p>
        </p:txBody>
      </p:sp>
      <p:pic>
        <p:nvPicPr>
          <p:cNvPr id="5" name="Immagine 4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CA984F47-3541-485D-BA06-7F693C26D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8" r="26187" b="79232"/>
          <a:stretch/>
        </p:blipFill>
        <p:spPr>
          <a:xfrm>
            <a:off x="440189" y="2573079"/>
            <a:ext cx="8374875" cy="383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34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Example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98D812D-B0F1-400E-B4E9-5BB314BD0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39" y="1220281"/>
            <a:ext cx="6416118" cy="50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31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26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26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</a:t>
            </a:r>
            <a:r>
              <a:rPr lang="en-US" altLang="it-IT" sz="2600" dirty="0" err="1">
                <a:solidFill>
                  <a:srgbClr val="000000"/>
                </a:solidFill>
                <a:latin typeface="Garamond" panose="02020404030301010803" pitchFamily="18" charset="0"/>
              </a:rPr>
              <a:t>CNN+RNN+Attention</a:t>
            </a:r>
            <a:endParaRPr lang="en-US" altLang="it-IT" sz="26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Performance comparison with other papers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… ??????????????????????????????????????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Production Architecture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Immagine 2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B806BBAF-5620-423B-81CA-68D66BFD4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26" b="32662"/>
          <a:stretch/>
        </p:blipFill>
        <p:spPr>
          <a:xfrm>
            <a:off x="931653" y="1112068"/>
            <a:ext cx="7010817" cy="542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70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Training Architecture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1028296"/>
            <a:ext cx="8599487" cy="961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Extract 100 pictures from each MRI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Perform some data augmentation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Fed them into </a:t>
            </a:r>
            <a:r>
              <a:rPr lang="en-US" altLang="it-IT" sz="1800" dirty="0" err="1">
                <a:solidFill>
                  <a:srgbClr val="000000"/>
                </a:solidFill>
                <a:latin typeface="Garamond" panose="02020404030301010803" pitchFamily="18" charset="0"/>
              </a:rPr>
              <a:t>AlexNet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Immagine 2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602060BF-8271-4B4B-AD84-B1F7B460A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591" r="25030"/>
          <a:stretch/>
        </p:blipFill>
        <p:spPr>
          <a:xfrm>
            <a:off x="1258347" y="1989427"/>
            <a:ext cx="6698612" cy="441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35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Architecture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 key challenge in applying CNNs is that sufficient training data are not always available in medical images. To avoid Over/Under-fitting:</a:t>
            </a: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Augmentation: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In case of medical images this often comes down to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mirror flipping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, small-magnitude translations, weak Gaussian blurring,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brightness augmentation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and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shadow augmentation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TransferLearning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from </a:t>
            </a: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AlexNet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: training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CNN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from scratch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is usually challenging owing to the limited amount of labeled medical data. A promising alternative is to fine-tune the weights of a network that was trained using a large set of labeled natural images.</a:t>
            </a:r>
          </a:p>
          <a:p>
            <a:pPr marL="1085850" lvl="1" indent="-342900" eaLnBrk="1" hangingPunct="1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Prof. </a:t>
            </a: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Tajbakhsh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, Illinois Institute of Technology: considered several medical imaging applications and investigated how the performance of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CNNs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trained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from scratch compared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with the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pre-trained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CNNs.</a:t>
            </a:r>
            <a:b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</a:b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Their experiments demonstrated that pretrained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CNNs performed better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than CNN trained from scratch.</a:t>
            </a:r>
          </a:p>
        </p:txBody>
      </p:sp>
    </p:spTree>
    <p:extLst>
      <p:ext uri="{BB962C8B-B14F-4D97-AF65-F5344CB8AC3E}">
        <p14:creationId xmlns:p14="http://schemas.microsoft.com/office/powerpoint/2010/main" val="2097444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783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1098847"/>
            <a:ext cx="8599487" cy="154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Due to the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lack of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memory (RAM) and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computational power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given to us, as we were undergraduate students: 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Instead of converting each MRI in 100 pictures, we have extracted only 8 pictures for each MRI, Trained on 3 folds instead of 20, haven’t performed any data augmentation.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However,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our supervisor will execute more exhaustive tests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CN vs AD: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00A64CD-33B7-45DF-B621-7AD41292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54" y="2396319"/>
            <a:ext cx="7152044" cy="1145078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D73C3386-E891-48BB-AEB0-70BDADFC5C3E}"/>
              </a:ext>
            </a:extLst>
          </p:cNvPr>
          <p:cNvSpPr/>
          <p:nvPr/>
        </p:nvSpPr>
        <p:spPr>
          <a:xfrm>
            <a:off x="272255" y="3614865"/>
            <a:ext cx="14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CN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F83764-8E2C-4622-A41A-23C39E37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53" y="3701886"/>
            <a:ext cx="7152044" cy="116385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2D9FFBC-3F82-40F4-B00D-831C3B019773}"/>
              </a:ext>
            </a:extLst>
          </p:cNvPr>
          <p:cNvSpPr/>
          <p:nvPr/>
        </p:nvSpPr>
        <p:spPr>
          <a:xfrm>
            <a:off x="236603" y="4865736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MCInc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0BD3C23-67FF-4D9B-BCCA-913A89A3E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53" y="5219083"/>
            <a:ext cx="7161424" cy="116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25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  <a:endParaRPr lang="en-US" altLang="it-IT" sz="6000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130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Conclusions: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tests showed that our model was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 CN vs AD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, that is an extraordinary results, because today to recognize if a person has Alzheimer different invasive medical tests must be done. With our model we need just a Magnetic Resonance.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Unfortunately CN vs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and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MCInc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vs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problems doesn’t reach good results, we think most of the problem is due to the lack of computational power.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Future Work: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hyper-parameters during training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pretrained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VGG-19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or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Inception v4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3D-Convolution</a:t>
            </a:r>
          </a:p>
        </p:txBody>
      </p:sp>
    </p:spTree>
    <p:extLst>
      <p:ext uri="{BB962C8B-B14F-4D97-AF65-F5344CB8AC3E}">
        <p14:creationId xmlns:p14="http://schemas.microsoft.com/office/powerpoint/2010/main" val="243865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Key word spotting: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Application: Mobile phone, smart home device, industrial machines.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Real Time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Metrics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# of parameters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Datasets: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 (yes, no, up, down, left, right, on, off, stop, go)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21 commands (…, zero, one, two, three, four, five, six, seven, eight, nine,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Preprocessing techniques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 + 40delta + 40deltadelta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Learning Architectures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(Small-Medium-Large)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CNN + RNN +Attention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145480" y="3074360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954463" y="3074360"/>
            <a:ext cx="1466850" cy="12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169397"/>
            <a:ext cx="9144000" cy="2506521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242202"/>
              </p:ext>
            </p:extLst>
          </p:nvPr>
        </p:nvGraphicFramePr>
        <p:xfrm>
          <a:off x="1010653" y="4030338"/>
          <a:ext cx="6570822" cy="204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0274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noProof="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10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(30k - 3k - 3k)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21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(84k - 9k - 11k)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0,93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0,891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#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Speed (</a:t>
                      </a:r>
                      <a:r>
                        <a:rPr lang="en-US" sz="2200" b="1" noProof="0" dirty="0" err="1"/>
                        <a:t>ms</a:t>
                      </a:r>
                      <a:r>
                        <a:rPr lang="en-US" sz="2200" b="1" noProof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28,71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28,25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025D1C1-38C5-4D4A-92D8-4891FEDD2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72" r="14028" b="8791"/>
          <a:stretch/>
        </p:blipFill>
        <p:spPr>
          <a:xfrm>
            <a:off x="3316851" y="1016001"/>
            <a:ext cx="5777971" cy="539247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240D882-02CE-49FB-BFF3-F527FC4902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64" t="10556" r="13195" b="10814"/>
          <a:stretch/>
        </p:blipFill>
        <p:spPr>
          <a:xfrm>
            <a:off x="49178" y="2162270"/>
            <a:ext cx="3329642" cy="31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98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Separable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 convolution: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uses less parameters, less memory and less computations than regular convolutional layers, and perform better.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There are two types of Separable convolution: Spatial and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Spatial separable 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divides a kernel into two, smaller kernels.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E.g. divide a 3x3 kernel into a 3x1 and 1x3 kernel. So, instead of doing one convolution with 9 multiplications, we do two convolutions with 3 multiplications each (6 in total) to achieve the same effect.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Problem: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not all kernels can be “separated” into two.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Separable: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uses kernels that cannot be “factored” into two smaller kernels. It deals not just with the spatial dimensions, but also with the depth dimension (number of channels).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Splits a kernel into 2 separate kernels that do two convolutions: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convolution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pointwise (1x1) convolution.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5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Depth-wise Sep.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EB0FE0A-C625-48AE-BE50-C79BD1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1" t="13789" r="27579" b="56198"/>
          <a:stretch/>
        </p:blipFill>
        <p:spPr>
          <a:xfrm>
            <a:off x="5746282" y="1181692"/>
            <a:ext cx="3397718" cy="411302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D771A4-1E11-4CD9-9009-D70BA851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6" t="25592" r="3502" b="60998"/>
          <a:stretch/>
        </p:blipFill>
        <p:spPr>
          <a:xfrm>
            <a:off x="0" y="1028295"/>
            <a:ext cx="5871411" cy="2023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2DE1AE-03FC-4123-89EF-B30A9A2F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1" t="42311" r="821" b="40539"/>
          <a:stretch/>
        </p:blipFill>
        <p:spPr>
          <a:xfrm>
            <a:off x="-1" y="3457939"/>
            <a:ext cx="6290249" cy="26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64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4199</TotalTime>
  <Words>1714</Words>
  <Application>Microsoft Office PowerPoint</Application>
  <PresentationFormat>Presentazione su schermo (4:3)</PresentationFormat>
  <Paragraphs>298</Paragraphs>
  <Slides>24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3" baseType="lpstr">
      <vt:lpstr>Arial</vt:lpstr>
      <vt:lpstr>Calibri</vt:lpstr>
      <vt:lpstr>Cambria Math</vt:lpstr>
      <vt:lpstr>Courier New</vt:lpstr>
      <vt:lpstr>Garamond</vt:lpstr>
      <vt:lpstr>Tw Cen MT</vt:lpstr>
      <vt:lpstr>Wingdings</vt:lpstr>
      <vt:lpstr>Wingdings 2</vt:lpstr>
      <vt:lpstr>SIGNET-template2</vt:lpstr>
      <vt:lpstr>????Key word Spotting???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STEFANO IVANCICH</cp:lastModifiedBy>
  <cp:revision>602</cp:revision>
  <dcterms:created xsi:type="dcterms:W3CDTF">2011-09-22T18:51:05Z</dcterms:created>
  <dcterms:modified xsi:type="dcterms:W3CDTF">2020-07-30T16:31:27Z</dcterms:modified>
</cp:coreProperties>
</file>